
<file path=[Content_Types].xml><?xml version="1.0" encoding="utf-8"?>
<Types xmlns="http://schemas.openxmlformats.org/package/2006/content-types">
  <Default Extension="bmp" ContentType="image/bmp"/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3"/>
  </p:notesMasterIdLst>
  <p:handoutMasterIdLst>
    <p:handoutMasterId r:id="rId54"/>
  </p:handoutMasterIdLst>
  <p:sldIdLst>
    <p:sldId id="453" r:id="rId3"/>
    <p:sldId id="454" r:id="rId4"/>
    <p:sldId id="455" r:id="rId5"/>
    <p:sldId id="462" r:id="rId6"/>
    <p:sldId id="457" r:id="rId7"/>
    <p:sldId id="458" r:id="rId8"/>
    <p:sldId id="459" r:id="rId9"/>
    <p:sldId id="460" r:id="rId10"/>
    <p:sldId id="461" r:id="rId11"/>
    <p:sldId id="463" r:id="rId12"/>
    <p:sldId id="465" r:id="rId13"/>
    <p:sldId id="464" r:id="rId14"/>
    <p:sldId id="466" r:id="rId15"/>
    <p:sldId id="469" r:id="rId16"/>
    <p:sldId id="468" r:id="rId17"/>
    <p:sldId id="467" r:id="rId18"/>
    <p:sldId id="502" r:id="rId19"/>
    <p:sldId id="503" r:id="rId20"/>
    <p:sldId id="470" r:id="rId21"/>
    <p:sldId id="471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5" r:id="rId44"/>
    <p:sldId id="494" r:id="rId45"/>
    <p:sldId id="496" r:id="rId46"/>
    <p:sldId id="497" r:id="rId47"/>
    <p:sldId id="498" r:id="rId48"/>
    <p:sldId id="499" r:id="rId49"/>
    <p:sldId id="500" r:id="rId50"/>
    <p:sldId id="501" r:id="rId51"/>
    <p:sldId id="456" r:id="rId5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CC"/>
    <a:srgbClr val="FF0066"/>
    <a:srgbClr val="3366FF"/>
    <a:srgbClr val="660066"/>
    <a:srgbClr val="333399"/>
    <a:srgbClr val="0000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7" autoAdjust="0"/>
  </p:normalViewPr>
  <p:slideViewPr>
    <p:cSldViewPr>
      <p:cViewPr varScale="1">
        <p:scale>
          <a:sx n="59" d="100"/>
          <a:sy n="59" d="100"/>
        </p:scale>
        <p:origin x="-16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9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EFF8D5-C272-4196-9680-097B8EF85D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064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21381B-3E72-49E5-A3BA-165A1F6009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963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B0059-5F3D-467A-8C89-37823EDF2786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15" name="Freeform 18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sp>
        <p:nvSpPr>
          <p:cNvPr id="952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52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1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5635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3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ACF1702-0DB1-4FFE-AF80-5346FF6790F7}" type="slidenum">
              <a:rPr lang="zh-CN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3B15D-AFEB-4193-821F-68F31D5FC03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D354-2284-44A1-8537-B3BB4FD3105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980D-D33B-4C6D-9551-FC85F934A85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15" name="Freeform 18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sp>
        <p:nvSpPr>
          <p:cNvPr id="952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52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1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5635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3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ACF1702-0DB1-4FFE-AF80-5346FF6790F7}" type="slidenum">
              <a:rPr lang="zh-CN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242BF-C833-432C-BEED-564E6E7965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2AC0-5253-45F5-A803-55361A7C6F2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9C87F-2201-4482-B6B5-AB699EE13CE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1A5AC-5C0A-448F-8E93-5908D00F24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8F5A0-0FB9-4E00-AF64-1670099F32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C0BCD-B273-44F0-ABC1-88309F30B3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242BF-C833-432C-BEED-564E6E7965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75992-5AD9-4849-8E5A-7A4DE1B630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6FA5-D8CE-4D86-BEF4-8D99CFCF1D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3B15D-AFEB-4193-821F-68F31D5FC03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D354-2284-44A1-8537-B3BB4FD3105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980D-D33B-4C6D-9551-FC85F934A85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2AC0-5253-45F5-A803-55361A7C6F2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9C87F-2201-4482-B6B5-AB699EE13CE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1A5AC-5C0A-448F-8E93-5908D00F24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8F5A0-0FB9-4E00-AF64-1670099F32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C0BCD-B273-44F0-ABC1-88309F30B3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75992-5AD9-4849-8E5A-7A4DE1B630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6FA5-D8CE-4D86-BEF4-8D99CFCF1D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fld id="{662ED48E-4C53-4753-99DB-A7AD89D0C7AC}" type="slidenum"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94223" name="Freeform 15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fld id="{662ED48E-4C53-4753-99DB-A7AD89D0C7AC}" type="slidenum"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94223" name="Freeform 15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qf135@qq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bmp"/><Relationship Id="rId3" Type="http://schemas.openxmlformats.org/officeDocument/2006/relationships/image" Target="../media/image1.bmp"/><Relationship Id="rId7" Type="http://schemas.openxmlformats.org/officeDocument/2006/relationships/image" Target="../media/image5.b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bmp"/><Relationship Id="rId5" Type="http://schemas.openxmlformats.org/officeDocument/2006/relationships/image" Target="../media/image3.bmp"/><Relationship Id="rId4" Type="http://schemas.openxmlformats.org/officeDocument/2006/relationships/image" Target="../media/image2.b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3.png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0.png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1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5400" dirty="0" smtClean="0"/>
              <a:t>Digital Image Processing</a:t>
            </a:r>
            <a:endParaRPr lang="zh-CN" altLang="en-US" sz="54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95288" y="3500438"/>
            <a:ext cx="8497887" cy="2665412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en-US" altLang="zh-CN" b="1" dirty="0" smtClean="0">
                <a:ea typeface="楷体_GB2312" pitchFamily="49" charset="-122"/>
              </a:rPr>
              <a:t>Associate </a:t>
            </a:r>
            <a:r>
              <a:rPr lang="en-US" altLang="zh-CN" b="1" dirty="0">
                <a:ea typeface="楷体_GB2312" pitchFamily="49" charset="-122"/>
              </a:rPr>
              <a:t>Prof. </a:t>
            </a:r>
            <a:r>
              <a:rPr lang="en-US" altLang="zh-CN" b="1" dirty="0" smtClean="0">
                <a:ea typeface="楷体_GB2312" pitchFamily="49" charset="-122"/>
              </a:rPr>
              <a:t> </a:t>
            </a:r>
            <a:r>
              <a:rPr lang="en-US" altLang="zh-CN" sz="2800" b="1" dirty="0" smtClean="0">
                <a:ea typeface="楷体_GB2312" pitchFamily="49" charset="-122"/>
              </a:rPr>
              <a:t>Zhang </a:t>
            </a:r>
            <a:r>
              <a:rPr lang="en-US" altLang="zh-CN" sz="2800" b="1" dirty="0" err="1" smtClean="0">
                <a:ea typeface="楷体_GB2312" pitchFamily="49" charset="-122"/>
              </a:rPr>
              <a:t>Qingfeng</a:t>
            </a:r>
            <a:r>
              <a:rPr lang="en-US" altLang="zh-CN" sz="2800" b="1" dirty="0" smtClean="0">
                <a:ea typeface="楷体_GB2312" pitchFamily="49" charset="-122"/>
              </a:rPr>
              <a:t>(</a:t>
            </a:r>
            <a:r>
              <a:rPr lang="zh-CN" altLang="en-US" sz="2800" b="1" dirty="0" smtClean="0">
                <a:ea typeface="楷体_GB2312" pitchFamily="49" charset="-122"/>
              </a:rPr>
              <a:t>张庆丰</a:t>
            </a:r>
            <a:r>
              <a:rPr lang="en-US" altLang="zh-CN" sz="2800" b="1" dirty="0" smtClean="0">
                <a:ea typeface="楷体_GB2312" pitchFamily="49" charset="-122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ea typeface="华文新魏" pitchFamily="2" charset="-122"/>
              </a:rPr>
              <a:t>      </a:t>
            </a:r>
            <a:r>
              <a:rPr lang="en-US" altLang="zh-CN" sz="2800" dirty="0" smtClean="0">
                <a:ea typeface="华文新魏" pitchFamily="2" charset="-122"/>
              </a:rPr>
              <a:t>Department of Computer Science, Jinan University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ea typeface="楷体_GB2312" pitchFamily="49" charset="-122"/>
              </a:rPr>
              <a:t>      </a:t>
            </a:r>
            <a:r>
              <a:rPr lang="en-US" altLang="zh-CN" sz="2800" dirty="0" smtClean="0">
                <a:ea typeface="楷体_GB2312" pitchFamily="49" charset="-122"/>
              </a:rPr>
              <a:t>Office Room:  410, </a:t>
            </a:r>
            <a:r>
              <a:rPr lang="en-US" altLang="zh-CN" sz="2800" dirty="0" err="1" smtClean="0">
                <a:ea typeface="楷体_GB2312" pitchFamily="49" charset="-122"/>
              </a:rPr>
              <a:t>Nanhailou</a:t>
            </a:r>
            <a:r>
              <a:rPr lang="en-US" altLang="zh-CN" sz="2800" dirty="0" smtClean="0">
                <a:ea typeface="楷体_GB2312" pitchFamily="49" charset="-122"/>
              </a:rPr>
              <a:t> Building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ea typeface="仿宋_GB2312" pitchFamily="49" charset="-122"/>
              </a:rPr>
              <a:t>       </a:t>
            </a:r>
            <a:r>
              <a:rPr lang="en-US" altLang="zh-CN" sz="2800" dirty="0" smtClean="0">
                <a:ea typeface="MingLiU" pitchFamily="49" charset="-120"/>
              </a:rPr>
              <a:t>Email: </a:t>
            </a:r>
            <a:r>
              <a:rPr lang="en-US" altLang="zh-CN" sz="2800" dirty="0" smtClean="0">
                <a:ea typeface="MingLiU" pitchFamily="49" charset="-120"/>
                <a:hlinkClick r:id="rId2"/>
              </a:rPr>
              <a:t>zqf135@qq.com</a:t>
            </a:r>
            <a:endParaRPr lang="en-US" altLang="zh-CN" sz="2800" dirty="0" smtClean="0">
              <a:ea typeface="MingLiU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</a:t>
            </a:r>
            <a:r>
              <a:rPr lang="en-US" altLang="zh-CN" sz="4000" dirty="0"/>
              <a:t>Fundamentals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191574" cy="4382665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800" b="1" dirty="0" smtClean="0">
                <a:cs typeface="Arial" charset="0"/>
              </a:rPr>
              <a:t>Color </a:t>
            </a:r>
            <a:r>
              <a:rPr lang="en-US" altLang="zh-CN" sz="2800" b="1" dirty="0">
                <a:cs typeface="Arial" charset="0"/>
              </a:rPr>
              <a:t>characteristics</a:t>
            </a:r>
          </a:p>
          <a:p>
            <a:pPr lvl="2">
              <a:buFontTx/>
              <a:buChar char="•"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8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brightness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亮度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): chromatic notion of intensity</a:t>
            </a:r>
          </a:p>
          <a:p>
            <a:pPr lvl="2">
              <a:buFontTx/>
              <a:buChar char="•"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8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hue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色调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 : dominant wavelength</a:t>
            </a:r>
          </a:p>
          <a:p>
            <a:pPr lvl="2">
              <a:buFontTx/>
              <a:buChar char="•"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8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saturation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饱和度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 : relative purity or white mixed</a:t>
            </a:r>
          </a:p>
          <a:p>
            <a:pPr lvl="2"/>
            <a:r>
              <a:rPr lang="en-US" altLang="zh-CN" sz="2800" dirty="0">
                <a:latin typeface="Times New Roman" pitchFamily="18" charset="0"/>
                <a:cs typeface="Arial" charset="0"/>
              </a:rPr>
              <a:t>  example: </a:t>
            </a:r>
            <a:endParaRPr lang="en-US" altLang="zh-CN" sz="2800" dirty="0" smtClean="0">
              <a:latin typeface="Times New Roman" pitchFamily="18" charset="0"/>
              <a:cs typeface="Arial" charset="0"/>
            </a:endParaRPr>
          </a:p>
          <a:p>
            <a:pPr marL="914400" lvl="2" indent="0">
              <a:buNone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800" dirty="0" smtClean="0">
                <a:latin typeface="Times New Roman" pitchFamily="18" charset="0"/>
                <a:cs typeface="Arial" charset="0"/>
              </a:rPr>
              <a:t>   pink 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(red + white), </a:t>
            </a:r>
            <a:r>
              <a:rPr lang="en-US" altLang="zh-CN" sz="2800" dirty="0" smtClean="0">
                <a:latin typeface="Times New Roman" pitchFamily="18" charset="0"/>
                <a:cs typeface="Arial" charset="0"/>
              </a:rPr>
              <a:t>lavender 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(violet + white)</a:t>
            </a:r>
          </a:p>
          <a:p>
            <a:pPr lvl="2"/>
            <a:r>
              <a:rPr lang="en-US" altLang="zh-CN" sz="2800" i="1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chromaticity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色度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 : hue + saturation</a:t>
            </a:r>
          </a:p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10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642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</a:t>
            </a:r>
            <a:r>
              <a:rPr lang="en-US" altLang="zh-CN" sz="4000" dirty="0"/>
              <a:t>Fundamentals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083624" cy="4382665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The nature of light and colors (</a:t>
            </a:r>
            <a:r>
              <a:rPr lang="en-US" altLang="zh-CN" dirty="0" err="1"/>
              <a:t>Cnt’d</a:t>
            </a:r>
            <a:r>
              <a:rPr lang="en-US" altLang="zh-CN" dirty="0"/>
              <a:t>)</a:t>
            </a:r>
            <a:endParaRPr lang="en-US" altLang="zh-CN" b="1" u="sng" dirty="0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b="1" dirty="0" err="1" smtClean="0">
                <a:cs typeface="Arial" charset="0"/>
              </a:rPr>
              <a:t>Tristimulus</a:t>
            </a:r>
            <a:r>
              <a:rPr lang="en-US" altLang="zh-CN" b="1" dirty="0" smtClean="0">
                <a:cs typeface="Arial" charset="0"/>
              </a:rPr>
              <a:t> </a:t>
            </a:r>
            <a:r>
              <a:rPr lang="en-US" altLang="zh-CN" b="1" dirty="0">
                <a:cs typeface="Arial" charset="0"/>
              </a:rPr>
              <a:t>values and trichromatic coefficients</a:t>
            </a:r>
          </a:p>
          <a:p>
            <a:pPr lvl="2">
              <a:buFontTx/>
              <a:buChar char="•"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800" dirty="0" err="1">
                <a:latin typeface="Times New Roman" pitchFamily="18" charset="0"/>
                <a:cs typeface="Arial" charset="0"/>
              </a:rPr>
              <a:t>tristimulus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 values 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三色激励值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): </a:t>
            </a:r>
            <a:r>
              <a:rPr lang="en-US" altLang="zh-CN" sz="2800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Arial" charset="0"/>
              </a:rPr>
              <a:t>Z</a:t>
            </a:r>
          </a:p>
          <a:p>
            <a:pPr lvl="2">
              <a:buFontTx/>
              <a:buChar char="•"/>
            </a:pPr>
            <a:r>
              <a:rPr lang="en-US" altLang="zh-CN" sz="2800" dirty="0">
                <a:latin typeface="Times New Roman" pitchFamily="18" charset="0"/>
                <a:cs typeface="Arial" charset="0"/>
              </a:rPr>
              <a:t> trichromatic coefficients  (</a:t>
            </a:r>
            <a:r>
              <a:rPr lang="zh-CN" altLang="en-US" sz="2800" dirty="0">
                <a:latin typeface="Times New Roman" pitchFamily="18" charset="0"/>
                <a:cs typeface="Arial" charset="0"/>
              </a:rPr>
              <a:t>三色系数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): </a:t>
            </a:r>
            <a:r>
              <a:rPr lang="en-US" altLang="zh-CN" sz="2800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800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zh-CN" sz="28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800" i="1" dirty="0" smtClean="0">
                <a:latin typeface="Times New Roman" pitchFamily="18" charset="0"/>
                <a:cs typeface="Arial" charset="0"/>
              </a:rPr>
              <a:t>z</a:t>
            </a:r>
            <a:endParaRPr lang="en-US" altLang="zh-CN" sz="2800" i="1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11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735269"/>
              </p:ext>
            </p:extLst>
          </p:nvPr>
        </p:nvGraphicFramePr>
        <p:xfrm>
          <a:off x="1905000" y="4754813"/>
          <a:ext cx="56896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76" name="公式" r:id="rId4" imgW="5689600" imgH="1625600" progId="Equation.3">
                  <p:embed/>
                </p:oleObj>
              </mc:Choice>
              <mc:Fallback>
                <p:oleObj name="公式" r:id="rId4" imgW="5689600" imgH="162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754813"/>
                        <a:ext cx="5689600" cy="1625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</a:t>
            </a:r>
            <a:r>
              <a:rPr lang="en-US" altLang="zh-CN" sz="4000" dirty="0"/>
              <a:t>Fundamentals</a:t>
            </a:r>
            <a:endParaRPr lang="en-US" altLang="zh-CN" sz="40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12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8758" y="1953126"/>
            <a:ext cx="4816642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800" dirty="0"/>
              <a:t> CIE </a:t>
            </a:r>
            <a:r>
              <a:rPr lang="en-US" altLang="zh-CN" sz="2800" i="1" dirty="0"/>
              <a:t>Chromaticity Diagram</a:t>
            </a:r>
            <a:endParaRPr lang="en-US" altLang="zh-CN" sz="2800" b="1" i="1" u="sng" dirty="0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>
                <a:latin typeface="Times New Roman" pitchFamily="18" charset="0"/>
                <a:cs typeface="Arial" charset="0"/>
              </a:rPr>
              <a:t> for specifying colors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>
                <a:latin typeface="Times New Roman" pitchFamily="18" charset="0"/>
                <a:cs typeface="Arial" charset="0"/>
              </a:rPr>
              <a:t> boundary : spectrum colors!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Arial" charset="0"/>
              </a:rPr>
              <a:t>color mixing: </a:t>
            </a:r>
          </a:p>
          <a:p>
            <a:pPr lvl="1">
              <a:spcBef>
                <a:spcPct val="20000"/>
              </a:spcBef>
            </a:pPr>
            <a:r>
              <a:rPr lang="en-US" altLang="zh-CN" sz="2400" dirty="0">
                <a:latin typeface="Times New Roman" pitchFamily="18" charset="0"/>
                <a:cs typeface="Arial" charset="0"/>
              </a:rPr>
              <a:t>a straight-line segment jointing any two points can generate different color variations by combining these two colors additively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400" dirty="0">
                <a:latin typeface="Times New Roman" pitchFamily="18" charset="0"/>
                <a:cs typeface="Arial" charset="0"/>
              </a:rPr>
              <a:t> Extension to three colors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487463"/>
              </p:ext>
            </p:extLst>
          </p:nvPr>
        </p:nvGraphicFramePr>
        <p:xfrm>
          <a:off x="5060950" y="1676400"/>
          <a:ext cx="3962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00" name="Photo Editor 照片" r:id="rId4" imgW="5990476" imgH="7228571" progId="">
                  <p:embed/>
                </p:oleObj>
              </mc:Choice>
              <mc:Fallback>
                <p:oleObj name="Photo Editor 照片" r:id="rId4" imgW="5990476" imgH="722857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1676400"/>
                        <a:ext cx="3962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46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</a:t>
            </a:r>
            <a:r>
              <a:rPr lang="en-US" altLang="zh-CN" sz="4000" dirty="0"/>
              <a:t>Fundamentals</a:t>
            </a:r>
            <a:endParaRPr lang="en-US" altLang="zh-CN" sz="40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13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571" y="1600200"/>
            <a:ext cx="4587429" cy="530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000" y="2996406"/>
            <a:ext cx="2514600" cy="11430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solidFill>
                  <a:schemeClr val="bg1"/>
                </a:solidFill>
              </a:rPr>
              <a:t>The combination of RGB cannot generate all colors!</a:t>
            </a:r>
          </a:p>
        </p:txBody>
      </p:sp>
    </p:spTree>
    <p:extLst>
      <p:ext uri="{BB962C8B-B14F-4D97-AF65-F5344CB8AC3E}">
        <p14:creationId xmlns:p14="http://schemas.microsoft.com/office/powerpoint/2010/main" val="22203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Purpose of color models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/>
            <a:r>
              <a:rPr lang="en-US" altLang="zh-CN" sz="2200" b="1" i="1" dirty="0">
                <a:solidFill>
                  <a:srgbClr val="CC3300"/>
                </a:solidFill>
                <a:cs typeface="Arial" charset="0"/>
              </a:rPr>
              <a:t>Facilitate the specification of colors in some standard, generally accepted way.</a:t>
            </a:r>
            <a:r>
              <a:rPr lang="en-US" altLang="zh-CN" sz="2200" i="1" dirty="0">
                <a:solidFill>
                  <a:srgbClr val="CC3300"/>
                </a:solidFill>
                <a:cs typeface="Arial" charset="0"/>
              </a:rPr>
              <a:t> </a:t>
            </a:r>
            <a:endParaRPr lang="en-US" altLang="zh-CN" sz="2400" b="1" i="1" dirty="0">
              <a:solidFill>
                <a:srgbClr val="CC3300"/>
              </a:solidFill>
              <a:cs typeface="Arial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zh-CN" sz="2400" dirty="0"/>
              <a:t> Categorization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Hardware-oriented (color monitors and printers)</a:t>
            </a:r>
            <a:endParaRPr lang="en-US" altLang="zh-CN" sz="2400" dirty="0">
              <a:cs typeface="Arial" charset="0"/>
            </a:endParaRPr>
          </a:p>
          <a:p>
            <a:pPr lvl="2"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RGB</a:t>
            </a:r>
            <a:r>
              <a:rPr lang="en-US" altLang="zh-CN" sz="2200" dirty="0">
                <a:latin typeface="Times New Roman" pitchFamily="18" charset="0"/>
                <a:cs typeface="Arial" charset="0"/>
                <a:sym typeface="Wingdings" pitchFamily="2" charset="2"/>
              </a:rPr>
              <a:t> :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color monitors and color video cameras</a:t>
            </a:r>
          </a:p>
          <a:p>
            <a:pPr lvl="2">
              <a:buFontTx/>
              <a:buChar char="•"/>
            </a:pPr>
            <a:r>
              <a:rPr lang="en-US" altLang="zh-CN" sz="2200" i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CMY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(cyan, magenta, yellow)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or CMYK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(cyan, magenta, yellow, black) : color printing</a:t>
            </a:r>
            <a:endParaRPr lang="en-US" altLang="zh-CN" sz="2200" i="1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Application-oriented (color manipulation)</a:t>
            </a:r>
          </a:p>
          <a:p>
            <a:pPr lvl="2">
              <a:buFontTx/>
              <a:buChar char="•"/>
            </a:pP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 HSI</a:t>
            </a:r>
            <a:r>
              <a:rPr lang="en-US" altLang="zh-CN" sz="2200" dirty="0">
                <a:latin typeface="Times New Roman" pitchFamily="18" charset="0"/>
                <a:cs typeface="Arial" charset="0"/>
                <a:sym typeface="Wingdings" pitchFamily="2" charset="2"/>
              </a:rPr>
              <a:t> (hue, saturation, intensity )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color and gray-scale information are decoupled;</a:t>
            </a:r>
          </a:p>
          <a:p>
            <a:pPr lvl="2">
              <a:buFont typeface="Wingdings" pitchFamily="2" charset="2"/>
              <a:buChar char="ü"/>
            </a:pPr>
            <a:r>
              <a:rPr lang="en-US" altLang="zh-CN" sz="2200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 many gray-scale techniques can be used!</a:t>
            </a:r>
          </a:p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14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156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15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77547"/>
              </p:ext>
            </p:extLst>
          </p:nvPr>
        </p:nvGraphicFramePr>
        <p:xfrm>
          <a:off x="914400" y="3201904"/>
          <a:ext cx="45053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2" name="Photo Editor 照片" r:id="rId4" imgW="4505954" imgH="3648584" progId="">
                  <p:embed/>
                </p:oleObj>
              </mc:Choice>
              <mc:Fallback>
                <p:oleObj name="Photo Editor 照片" r:id="rId4" imgW="4505954" imgH="3648584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01904"/>
                        <a:ext cx="4505325" cy="364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057418"/>
              </p:ext>
            </p:extLst>
          </p:nvPr>
        </p:nvGraphicFramePr>
        <p:xfrm>
          <a:off x="5846762" y="3767054"/>
          <a:ext cx="239077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3" name="Photo Editor 照片" r:id="rId6" imgW="2390476" imgH="2104762" progId="">
                  <p:embed/>
                </p:oleObj>
              </mc:Choice>
              <mc:Fallback>
                <p:oleObj name="Photo Editor 照片" r:id="rId6" imgW="2390476" imgH="2104762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2" y="3767054"/>
                        <a:ext cx="239077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191574" cy="4382665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The RGB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Three image planes, each usually 8-bit  per pixel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Full-color: 24-bit RGB color image, representing (2</a:t>
            </a:r>
            <a:r>
              <a:rPr lang="en-US" altLang="zh-CN" sz="2200" b="1" baseline="30000" dirty="0">
                <a:cs typeface="Arial" charset="0"/>
              </a:rPr>
              <a:t>8</a:t>
            </a:r>
            <a:r>
              <a:rPr lang="en-US" altLang="zh-CN" sz="2200" b="1" dirty="0">
                <a:cs typeface="Arial" charset="0"/>
              </a:rPr>
              <a:t>)</a:t>
            </a:r>
            <a:r>
              <a:rPr lang="en-US" altLang="zh-CN" sz="2200" b="1" baseline="30000" dirty="0">
                <a:cs typeface="Arial" charset="0"/>
              </a:rPr>
              <a:t>3</a:t>
            </a:r>
            <a:r>
              <a:rPr lang="en-US" altLang="zh-CN" sz="2200" b="1" dirty="0">
                <a:cs typeface="Arial" charset="0"/>
              </a:rPr>
              <a:t> colors!</a:t>
            </a:r>
            <a:endParaRPr lang="en-US" altLang="zh-CN" sz="2400" dirty="0">
              <a:cs typeface="Arial" charset="0"/>
            </a:endParaRPr>
          </a:p>
          <a:p>
            <a:pPr lvl="2"/>
            <a:endParaRPr lang="en-US" altLang="zh-CN" sz="2000" b="1" u="sng" dirty="0">
              <a:solidFill>
                <a:schemeClr val="hlin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281423"/>
              </p:ext>
            </p:extLst>
          </p:nvPr>
        </p:nvGraphicFramePr>
        <p:xfrm>
          <a:off x="1295400" y="1662340"/>
          <a:ext cx="6447420" cy="519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25" name="Photo Editor 照片" r:id="rId4" imgW="7163800" imgH="5772956" progId="">
                  <p:embed/>
                </p:oleObj>
              </mc:Choice>
              <mc:Fallback>
                <p:oleObj name="Photo Editor 照片" r:id="rId4" imgW="7163800" imgH="5772956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62340"/>
                        <a:ext cx="6447420" cy="5195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191574" cy="4382665"/>
          </a:xfrm>
        </p:spPr>
        <p:txBody>
          <a:bodyPr/>
          <a:lstStyle/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16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156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9286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191574" cy="4382665"/>
          </a:xfrm>
        </p:spPr>
        <p:txBody>
          <a:bodyPr/>
          <a:lstStyle/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17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30311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14462"/>
            <a:ext cx="26384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14462"/>
            <a:ext cx="26479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193759"/>
            <a:ext cx="26289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3759"/>
            <a:ext cx="2633663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400" y="26317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a)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3422495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One image and its RGB components.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Original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Red component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Green component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Blue Component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536402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15477" y="264074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9382" y="516175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4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9286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8191574" cy="4382665"/>
          </a:xfrm>
        </p:spPr>
        <p:txBody>
          <a:bodyPr/>
          <a:lstStyle/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18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57375"/>
            <a:ext cx="38290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8600" y="2778074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Fig. Pillars </a:t>
            </a:r>
            <a:r>
              <a:rPr lang="en-US" altLang="zh-CN" b="1" dirty="0"/>
              <a:t>of </a:t>
            </a:r>
            <a:r>
              <a:rPr lang="en-US" altLang="zh-CN" b="1" dirty="0" smtClean="0"/>
              <a:t>Creation. Taken by HST in 1995</a:t>
            </a:r>
            <a:r>
              <a:rPr lang="zh-CN" altLang="en-US" b="1" dirty="0"/>
              <a:t>年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M16(</a:t>
            </a:r>
            <a:r>
              <a:rPr lang="zh-CN" altLang="en-US" b="1" dirty="0" smtClean="0"/>
              <a:t>老鹰星云</a:t>
            </a:r>
            <a:r>
              <a:rPr lang="en-US" altLang="zh-CN" b="1" dirty="0" smtClean="0"/>
              <a:t>) and its cold gas pillars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8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The CMY and CMYK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Most devices that deposit colored pigments on paper require CMY input or perform an RGB to CMY conversion: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 smtClean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 smtClean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Why CMYK model?</a:t>
            </a:r>
          </a:p>
          <a:p>
            <a:pPr lvl="2">
              <a:buFontTx/>
              <a:buChar char="•"/>
            </a:pPr>
            <a:r>
              <a:rPr lang="en-US" altLang="zh-CN" sz="2200" i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Black can be generated by equally combining CMY, while it is muddy-looking!</a:t>
            </a:r>
          </a:p>
          <a:p>
            <a:pPr lvl="2">
              <a:buFontTx/>
              <a:buChar char="•"/>
            </a:pPr>
            <a:r>
              <a:rPr lang="en-US" altLang="zh-CN" sz="2200" i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Fourth color, black, is added to CMY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19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261936"/>
              </p:ext>
            </p:extLst>
          </p:nvPr>
        </p:nvGraphicFramePr>
        <p:xfrm>
          <a:off x="2438400" y="3124200"/>
          <a:ext cx="2971800" cy="193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8" name="公式" r:id="rId4" imgW="2032000" imgH="1320800" progId="Equation.3">
                  <p:embed/>
                </p:oleObj>
              </mc:Choice>
              <mc:Fallback>
                <p:oleObj name="公式" r:id="rId4" imgW="2032000" imgH="1320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124200"/>
                        <a:ext cx="2971800" cy="193167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2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469188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dirty="0" smtClean="0"/>
              <a:t>Chapter 6 </a:t>
            </a:r>
            <a:endParaRPr lang="zh-CN" altLang="en-US" sz="48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656388" cy="1752600"/>
          </a:xfrm>
        </p:spPr>
        <p:txBody>
          <a:bodyPr/>
          <a:lstStyle/>
          <a:p>
            <a:pPr>
              <a:defRPr/>
            </a:pPr>
            <a:r>
              <a:rPr lang="en-US" altLang="zh-CN" sz="4400" dirty="0" smtClean="0">
                <a:solidFill>
                  <a:srgbClr val="333399"/>
                </a:solidFill>
                <a:latin typeface="Tahoma"/>
                <a:cs typeface="+mj-cs"/>
              </a:rPr>
              <a:t>Color 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800" dirty="0"/>
              <a:t>The HSI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400" b="1" dirty="0">
                <a:cs typeface="Arial" charset="0"/>
              </a:rPr>
              <a:t> Problems with the RGB and the CMY/CMYK models.</a:t>
            </a:r>
          </a:p>
          <a:p>
            <a:pPr lvl="1">
              <a:spcBef>
                <a:spcPct val="60000"/>
              </a:spcBef>
              <a:spcAft>
                <a:spcPct val="30000"/>
              </a:spcAft>
            </a:pPr>
            <a:r>
              <a:rPr lang="en-US" altLang="zh-CN" sz="2400" b="1" dirty="0">
                <a:cs typeface="Arial" charset="0"/>
              </a:rPr>
              <a:t>	</a:t>
            </a:r>
            <a:r>
              <a:rPr lang="en-US" altLang="zh-CN" sz="2400" b="1" i="1" dirty="0">
                <a:solidFill>
                  <a:srgbClr val="CC3300"/>
                </a:solidFill>
                <a:cs typeface="Arial" charset="0"/>
              </a:rPr>
              <a:t>not well suited for human interpretation! We cannot identify the percentage of composite colors.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400" b="1" dirty="0" smtClean="0">
                <a:cs typeface="Arial" charset="0"/>
              </a:rPr>
              <a:t> </a:t>
            </a:r>
            <a:r>
              <a:rPr lang="en-US" altLang="zh-CN" sz="2400" b="1" dirty="0">
                <a:cs typeface="Arial" charset="0"/>
              </a:rPr>
              <a:t>HSI (hue, saturation, intensity) is better</a:t>
            </a: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b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natural and intuitive to human interpretation</a:t>
            </a: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decouple intensity component from color-carrying information (hue and saturation)</a:t>
            </a: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ideal tool for developing image processing algorithms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20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592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2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743200"/>
            <a:ext cx="2286000" cy="35562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200" b="1" dirty="0" smtClean="0">
                <a:cs typeface="Arial" charset="0"/>
              </a:rPr>
              <a:t>Converting </a:t>
            </a:r>
            <a:r>
              <a:rPr lang="en-US" altLang="zh-CN" sz="2200" b="1" dirty="0">
                <a:cs typeface="Arial" charset="0"/>
              </a:rPr>
              <a:t>colors from RGB to HIS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400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dirty="0">
              <a:cs typeface="Arial" charset="0"/>
            </a:endParaRPr>
          </a:p>
          <a:p>
            <a:pPr lvl="1"/>
            <a:endParaRPr lang="en-US" altLang="zh-CN" sz="3200" i="1" dirty="0">
              <a:solidFill>
                <a:srgbClr val="CC3300"/>
              </a:solidFill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21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932897"/>
              </p:ext>
            </p:extLst>
          </p:nvPr>
        </p:nvGraphicFramePr>
        <p:xfrm>
          <a:off x="3009900" y="1905000"/>
          <a:ext cx="613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29" name="公式" r:id="rId4" imgW="6134100" imgH="2857500" progId="Equation.3">
                  <p:embed/>
                </p:oleObj>
              </mc:Choice>
              <mc:Fallback>
                <p:oleObj name="公式" r:id="rId4" imgW="6134100" imgH="2857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1905000"/>
                        <a:ext cx="6134100" cy="28575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328834"/>
              </p:ext>
            </p:extLst>
          </p:nvPr>
        </p:nvGraphicFramePr>
        <p:xfrm>
          <a:off x="3054350" y="4876800"/>
          <a:ext cx="3987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30" name="公式" r:id="rId6" imgW="3987800" imgH="787400" progId="Equation.3">
                  <p:embed/>
                </p:oleObj>
              </mc:Choice>
              <mc:Fallback>
                <p:oleObj name="公式" r:id="rId6" imgW="3987800" imgH="787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4876800"/>
                        <a:ext cx="3987800" cy="7874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084565"/>
              </p:ext>
            </p:extLst>
          </p:nvPr>
        </p:nvGraphicFramePr>
        <p:xfrm>
          <a:off x="3048000" y="5840997"/>
          <a:ext cx="2044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31" name="公式" r:id="rId8" imgW="2044700" imgH="723900" progId="Equation.3">
                  <p:embed/>
                </p:oleObj>
              </mc:Choice>
              <mc:Fallback>
                <p:oleObj name="公式" r:id="rId8" imgW="2044700" imgH="723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840997"/>
                        <a:ext cx="2044700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2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11046" y="322972"/>
            <a:ext cx="8316912" cy="9906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  3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Convert Color to Grey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22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6" name="内容占位符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2856" y="1313572"/>
            <a:ext cx="2619375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4" y="4094162"/>
            <a:ext cx="2647950" cy="27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76449"/>
            <a:ext cx="27336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7" y="4076449"/>
            <a:ext cx="2652713" cy="27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3705" y="2045124"/>
            <a:ext cx="2421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pPr marL="342900" indent="-342900">
              <a:buAutoNum type="alphaLcParenR"/>
            </a:pPr>
            <a:r>
              <a:rPr lang="en-US" altLang="zh-CN" dirty="0" smtClean="0"/>
              <a:t>Original 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hue image 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saturation image </a:t>
            </a:r>
          </a:p>
          <a:p>
            <a:pPr marL="342900" indent="-342900">
              <a:buAutoNum type="alphaLcParenR"/>
            </a:pPr>
            <a:r>
              <a:rPr lang="en-US" altLang="zh-CN" dirty="0" smtClean="0"/>
              <a:t>Intensity image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42284" y="1567934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a)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67400" y="4343400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85824" y="4351058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76200" y="4210689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6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 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Image Processing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Purpose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/>
            <a:r>
              <a:rPr lang="en-US" altLang="zh-CN" sz="2200" b="1" i="1" dirty="0">
                <a:solidFill>
                  <a:srgbClr val="CC3300"/>
                </a:solidFill>
                <a:cs typeface="Arial" charset="0"/>
              </a:rPr>
              <a:t>For human visualization and interpretation of gray-scale events in an image or sequence of images.</a:t>
            </a:r>
          </a:p>
          <a:p>
            <a:pPr lvl="1"/>
            <a:r>
              <a:rPr lang="en-US" altLang="zh-CN" sz="2200" b="1" i="1" dirty="0">
                <a:solidFill>
                  <a:srgbClr val="660066"/>
                </a:solidFill>
                <a:cs typeface="Arial" charset="0"/>
              </a:rPr>
              <a:t>Human can discern: </a:t>
            </a:r>
          </a:p>
          <a:p>
            <a:pPr lvl="1"/>
            <a:r>
              <a:rPr lang="en-US" altLang="zh-CN" sz="2200" b="1" i="1" dirty="0">
                <a:solidFill>
                  <a:srgbClr val="660066"/>
                </a:solidFill>
                <a:cs typeface="Arial" charset="0"/>
              </a:rPr>
              <a:t>	thousands of colors vs. only two dozen gray levels</a:t>
            </a:r>
            <a:r>
              <a:rPr lang="en-US" altLang="zh-CN" sz="2200" i="1" dirty="0">
                <a:solidFill>
                  <a:srgbClr val="660066"/>
                </a:solidFill>
                <a:cs typeface="Arial" charset="0"/>
              </a:rPr>
              <a:t> </a:t>
            </a:r>
            <a:endParaRPr lang="en-US" altLang="zh-CN" sz="2400" b="1" i="1" dirty="0">
              <a:solidFill>
                <a:srgbClr val="660066"/>
              </a:solidFill>
              <a:cs typeface="Arial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zh-CN" sz="2400" dirty="0"/>
              <a:t> Intensity slicing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400" dirty="0">
              <a:solidFill>
                <a:srgbClr val="660066"/>
              </a:solidFill>
              <a:cs typeface="Arial" charset="0"/>
            </a:endParaRPr>
          </a:p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23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9976" y="3917185"/>
            <a:ext cx="4084674" cy="284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78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24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133600"/>
            <a:ext cx="4066385" cy="18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55838" y="4168216"/>
            <a:ext cx="4047238" cy="264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367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25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58064"/>
            <a:ext cx="4321524" cy="4498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16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26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799" y="1905000"/>
            <a:ext cx="5699492" cy="473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303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Gray level to color transformations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For single image</a:t>
            </a:r>
            <a:endParaRPr lang="en-US" altLang="zh-CN" sz="2400" dirty="0">
              <a:cs typeface="Arial" charset="0"/>
            </a:endParaRP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three independent transformations on gray levels</a:t>
            </a: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final colors are determined by the transformations</a:t>
            </a:r>
            <a:endParaRPr lang="en-US" altLang="zh-CN" sz="2200" dirty="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27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934698"/>
            <a:ext cx="5075360" cy="270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87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2286000"/>
            <a:ext cx="2514600" cy="41910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Gray level to color transformations</a:t>
            </a:r>
            <a:endParaRPr lang="en-US" altLang="zh-CN" sz="2400" dirty="0"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28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886284"/>
            <a:ext cx="555625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79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29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2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9497678"/>
              </p:ext>
            </p:extLst>
          </p:nvPr>
        </p:nvGraphicFramePr>
        <p:xfrm>
          <a:off x="1905000" y="1913206"/>
          <a:ext cx="5908572" cy="490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8" name="Photo Editor 照片" r:id="rId4" imgW="4923810" imgH="6125430" progId="">
                  <p:embed/>
                </p:oleObj>
              </mc:Choice>
              <mc:Fallback>
                <p:oleObj name="Photo Editor 照片" r:id="rId4" imgW="4923810" imgH="612543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13206"/>
                        <a:ext cx="5908572" cy="4900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9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127750"/>
            <a:ext cx="1905000" cy="457200"/>
          </a:xfrm>
        </p:spPr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endParaRPr lang="en-US" altLang="zh-CN" sz="4000" dirty="0" smtClean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609600"/>
            <a:ext cx="3116104" cy="2764631"/>
          </a:xfrm>
        </p:spPr>
      </p:pic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162800" y="61277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3</a:t>
            </a:fld>
            <a:endParaRPr lang="en-US" altLang="zh-CN" sz="1400" dirty="0"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636169"/>
            <a:ext cx="3116104" cy="27646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609600"/>
            <a:ext cx="3116104" cy="27646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0" y="609600"/>
            <a:ext cx="3116104" cy="27646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850" y="318956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Original image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6754" y="3200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moothing image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67922" y="3200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harpening image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702" y="621561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FT Spectrum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50" y="3636169"/>
            <a:ext cx="3116104" cy="27646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3657600"/>
            <a:ext cx="3116104" cy="27646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00659" y="617168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Low-pass filtering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16650" y="6172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High-pass filtering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30103"/>
            <a:ext cx="861060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Gray level to color transformations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For multiple images (especially for multispectral images)</a:t>
            </a:r>
          </a:p>
          <a:p>
            <a:pPr lvl="2">
              <a:spcAft>
                <a:spcPct val="20000"/>
              </a:spcAft>
            </a:pPr>
            <a:r>
              <a:rPr lang="en-US" altLang="zh-CN" sz="2200" i="1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Knowledge on the response characteristics of the sensors is important for combining the images!</a:t>
            </a:r>
          </a:p>
          <a:p>
            <a:pPr>
              <a:buFont typeface="Wingdings" pitchFamily="2" charset="2"/>
              <a:buChar char="l"/>
            </a:pPr>
            <a:endParaRPr lang="en-US" altLang="zh-CN" dirty="0">
              <a:latin typeface="Times New Roman" pitchFamily="18" charset="0"/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30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5153" y="3724191"/>
            <a:ext cx="663575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797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31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749924"/>
              </p:ext>
            </p:extLst>
          </p:nvPr>
        </p:nvGraphicFramePr>
        <p:xfrm>
          <a:off x="2209800" y="1877943"/>
          <a:ext cx="4657143" cy="4686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2" name="Photo Editor 照片" r:id="rId4" imgW="4657143" imgH="4686954" progId="">
                  <p:embed/>
                </p:oleObj>
              </mc:Choice>
              <mc:Fallback>
                <p:oleObj name="Photo Editor 照片" r:id="rId4" imgW="4657143" imgH="4686954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77943"/>
                        <a:ext cx="4657143" cy="4686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9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、</a:t>
            </a:r>
            <a:r>
              <a:rPr lang="en-US" altLang="zh-CN" sz="4000" dirty="0" err="1" smtClean="0"/>
              <a:t>Pseudocolor</a:t>
            </a:r>
            <a:r>
              <a:rPr lang="en-US" altLang="zh-CN" sz="4000" dirty="0" smtClean="0"/>
              <a:t> </a:t>
            </a:r>
            <a:r>
              <a:rPr lang="en-US" altLang="zh-CN" sz="4000" dirty="0"/>
              <a:t>Image Processing</a:t>
            </a:r>
            <a:endParaRPr lang="en-US" altLang="zh-CN" sz="40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32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067269"/>
              </p:ext>
            </p:extLst>
          </p:nvPr>
        </p:nvGraphicFramePr>
        <p:xfrm>
          <a:off x="1447800" y="2667000"/>
          <a:ext cx="6056313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6" name="Photo Editor 照片" r:id="rId4" imgW="4657143" imgH="2333333" progId="">
                  <p:embed/>
                </p:oleObj>
              </mc:Choice>
              <mc:Fallback>
                <p:oleObj name="Photo Editor 照片" r:id="rId4" imgW="4657143" imgH="2333333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67000"/>
                        <a:ext cx="6056313" cy="303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2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33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Major categories for full-color image processing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First category: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 dirty="0">
                <a:cs typeface="Arial" charset="0"/>
              </a:rPr>
              <a:t>process each component image individually, and then form a composite processed color image from the individually processed components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Second category: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 dirty="0">
                <a:cs typeface="Arial" charset="0"/>
              </a:rPr>
              <a:t>work with color pixels directly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400" dirty="0"/>
              <a:t> Major considerations – </a:t>
            </a:r>
            <a:r>
              <a:rPr lang="en-US" altLang="zh-CN" sz="2400" dirty="0">
                <a:solidFill>
                  <a:srgbClr val="CC3300"/>
                </a:solidFill>
              </a:rPr>
              <a:t>vector-based</a:t>
            </a:r>
            <a:r>
              <a:rPr lang="en-US" altLang="zh-CN" sz="2400" dirty="0"/>
              <a:t> processing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10635"/>
              </p:ext>
            </p:extLst>
          </p:nvPr>
        </p:nvGraphicFramePr>
        <p:xfrm>
          <a:off x="3733800" y="5486400"/>
          <a:ext cx="18288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9" name="公式" r:id="rId4" imgW="1828800" imgH="1320800" progId="Equation.3">
                  <p:embed/>
                </p:oleObj>
              </mc:Choice>
              <mc:Fallback>
                <p:oleObj name="公式" r:id="rId4" imgW="1828800" imgH="1320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486400"/>
                        <a:ext cx="1828800" cy="1320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2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34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Major considerations – </a:t>
            </a:r>
            <a:r>
              <a:rPr lang="en-US" altLang="zh-CN" sz="2400" dirty="0">
                <a:solidFill>
                  <a:srgbClr val="CC3300"/>
                </a:solidFill>
              </a:rPr>
              <a:t>vector-based</a:t>
            </a:r>
            <a:r>
              <a:rPr lang="en-US" altLang="zh-CN" sz="2400" dirty="0"/>
              <a:t> processing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  <a:r>
              <a:rPr lang="en-US" altLang="zh-CN" sz="2600" dirty="0"/>
              <a:t>(</a:t>
            </a:r>
            <a:r>
              <a:rPr lang="en-US" altLang="zh-CN" sz="2600" dirty="0" err="1"/>
              <a:t>Cnt’d</a:t>
            </a:r>
            <a:r>
              <a:rPr lang="en-US" altLang="zh-CN" sz="2600" dirty="0"/>
              <a:t>)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</a:t>
            </a:r>
            <a:r>
              <a:rPr lang="en-US" altLang="zh-CN" sz="2200" b="1" i="1" dirty="0">
                <a:solidFill>
                  <a:srgbClr val="660066"/>
                </a:solidFill>
                <a:cs typeface="Arial" charset="0"/>
              </a:rPr>
              <a:t>approaches? </a:t>
            </a:r>
          </a:p>
          <a:p>
            <a:endParaRPr lang="zh-CN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971800"/>
            <a:ext cx="77485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69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35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sz="2600" dirty="0">
              <a:solidFill>
                <a:srgbClr val="CC33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3400" y="2286000"/>
            <a:ext cx="274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 dirty="0"/>
              <a:t>Example: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200" dirty="0"/>
              <a:t>Color components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2936" y="1852862"/>
            <a:ext cx="4381714" cy="488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256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36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endParaRPr lang="en-US" altLang="zh-CN" sz="2600" dirty="0">
              <a:solidFill>
                <a:srgbClr val="CC33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3400" y="2286000"/>
            <a:ext cx="274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 dirty="0"/>
              <a:t>Example: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200" dirty="0"/>
              <a:t>Adjusting the intensity of an image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451802"/>
              </p:ext>
            </p:extLst>
          </p:nvPr>
        </p:nvGraphicFramePr>
        <p:xfrm>
          <a:off x="2438400" y="1846263"/>
          <a:ext cx="6081712" cy="473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12" name="Photo Editor 照片" r:id="rId4" imgW="7602011" imgH="5923810" progId="">
                  <p:embed/>
                </p:oleObj>
              </mc:Choice>
              <mc:Fallback>
                <p:oleObj name="Photo Editor 照片" r:id="rId4" imgW="7602011" imgH="592381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846263"/>
                        <a:ext cx="6081712" cy="473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41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37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Color complements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color circle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342900" lvl="1" indent="-342900">
              <a:buClr>
                <a:schemeClr val="folHlink"/>
              </a:buClr>
              <a:buSzPct val="60000"/>
            </a:pPr>
            <a:r>
              <a:rPr lang="en-US" altLang="zh-CN" sz="2200" dirty="0">
                <a:cs typeface="Arial" charset="0"/>
              </a:rPr>
              <a:t>the hues directly opposite one another on the </a:t>
            </a:r>
            <a:r>
              <a:rPr lang="en-US" altLang="zh-CN" sz="2200" i="1" dirty="0">
                <a:solidFill>
                  <a:srgbClr val="CC3300"/>
                </a:solidFill>
                <a:cs typeface="Arial" charset="0"/>
              </a:rPr>
              <a:t>color circle</a:t>
            </a:r>
            <a:r>
              <a:rPr lang="en-US" altLang="zh-CN" sz="2200" dirty="0">
                <a:cs typeface="Arial" charset="0"/>
              </a:rPr>
              <a:t> are called </a:t>
            </a:r>
            <a:r>
              <a:rPr lang="en-US" altLang="zh-CN" sz="2200" i="1" dirty="0">
                <a:solidFill>
                  <a:srgbClr val="CC3300"/>
                </a:solidFill>
                <a:cs typeface="Arial" charset="0"/>
              </a:rPr>
              <a:t>complements</a:t>
            </a:r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743200"/>
            <a:ext cx="56007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51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38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9625" y="1820862"/>
            <a:ext cx="6302375" cy="50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10720" y="2828833"/>
            <a:ext cx="18689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000" dirty="0"/>
              <a:t>Color complements</a:t>
            </a:r>
            <a:r>
              <a:rPr lang="en-US" altLang="zh-CN" sz="2400" dirty="0">
                <a:solidFill>
                  <a:srgbClr val="CC33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1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39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Color slicing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purpose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display the colors of interest so that they stand out from the background;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use the region defined by the colors as a mask for further processing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approaches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colors of interest are enclosed by a cube</a:t>
            </a:r>
          </a:p>
          <a:p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81380"/>
              </p:ext>
            </p:extLst>
          </p:nvPr>
        </p:nvGraphicFramePr>
        <p:xfrm>
          <a:off x="2209800" y="5594350"/>
          <a:ext cx="41021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35" name="公式" r:id="rId4" imgW="4102100" imgH="1219200" progId="Equation.3">
                  <p:embed/>
                </p:oleObj>
              </mc:Choice>
              <mc:Fallback>
                <p:oleObj name="公式" r:id="rId4" imgW="4102100" imgH="1219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594350"/>
                        <a:ext cx="4102100" cy="1219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62800" y="6127750"/>
            <a:ext cx="1905000" cy="457200"/>
          </a:xfrm>
        </p:spPr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endParaRPr lang="en-US" altLang="zh-CN" sz="40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162800" y="61277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4</a:t>
            </a:fld>
            <a:endParaRPr lang="en-US" altLang="zh-CN" sz="1400" dirty="0">
              <a:ea typeface="+mn-ea"/>
            </a:endParaRPr>
          </a:p>
        </p:txBody>
      </p:sp>
      <p:pic>
        <p:nvPicPr>
          <p:cNvPr id="21" name="内容占位符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34" y="625633"/>
            <a:ext cx="5547666" cy="5698967"/>
          </a:xfrm>
        </p:spPr>
      </p:pic>
    </p:spTree>
    <p:extLst>
      <p:ext uri="{BB962C8B-B14F-4D97-AF65-F5344CB8AC3E}">
        <p14:creationId xmlns:p14="http://schemas.microsoft.com/office/powerpoint/2010/main" val="40291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40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approaches (</a:t>
            </a:r>
            <a:r>
              <a:rPr lang="en-US" altLang="zh-CN" sz="2200" b="1" dirty="0" err="1">
                <a:cs typeface="Arial" charset="0"/>
              </a:rPr>
              <a:t>Cnt’d</a:t>
            </a:r>
            <a:r>
              <a:rPr lang="en-US" altLang="zh-CN" sz="2200" b="1" dirty="0">
                <a:cs typeface="Arial" charset="0"/>
              </a:rPr>
              <a:t>)</a:t>
            </a:r>
          </a:p>
          <a:p>
            <a:pPr lvl="2">
              <a:spcAft>
                <a:spcPct val="20000"/>
              </a:spcAft>
              <a:buFontTx/>
              <a:buChar char="•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colors of interest are enclosed by a sphere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854816"/>
              </p:ext>
            </p:extLst>
          </p:nvPr>
        </p:nvGraphicFramePr>
        <p:xfrm>
          <a:off x="2057400" y="2971800"/>
          <a:ext cx="369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72" name="公式" r:id="rId4" imgW="3695700" imgH="1219200" progId="Equation.3">
                  <p:embed/>
                </p:oleObj>
              </mc:Choice>
              <mc:Fallback>
                <p:oleObj name="公式" r:id="rId4" imgW="3695700" imgH="1219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971800"/>
                        <a:ext cx="3695700" cy="1219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813773"/>
              </p:ext>
            </p:extLst>
          </p:nvPr>
        </p:nvGraphicFramePr>
        <p:xfrm>
          <a:off x="1676400" y="4305677"/>
          <a:ext cx="5020952" cy="2483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73" name="Photo Editor 照片" r:id="rId6" imgW="6276190" imgH="3104762" progId="">
                  <p:embed/>
                </p:oleObj>
              </mc:Choice>
              <mc:Fallback>
                <p:oleObj name="Photo Editor 照片" r:id="rId6" imgW="6276190" imgH="3104762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05677"/>
                        <a:ext cx="5020952" cy="2483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4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41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3389229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</a:t>
            </a:r>
            <a:r>
              <a:rPr lang="en-US" altLang="zh-CN" sz="2200" dirty="0">
                <a:cs typeface="Arial" charset="0"/>
              </a:rPr>
              <a:t>tonal corrections</a:t>
            </a:r>
          </a:p>
          <a:p>
            <a:endParaRPr lang="zh-CN" alt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797550"/>
            <a:ext cx="3967163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64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42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</a:t>
            </a:r>
            <a:r>
              <a:rPr lang="en-US" altLang="zh-CN" sz="2200" dirty="0">
                <a:cs typeface="Arial" charset="0"/>
              </a:rPr>
              <a:t>tonal corrections</a:t>
            </a:r>
          </a:p>
          <a:p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892334"/>
              </p:ext>
            </p:extLst>
          </p:nvPr>
        </p:nvGraphicFramePr>
        <p:xfrm>
          <a:off x="2438400" y="2667000"/>
          <a:ext cx="4838095" cy="4016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82" name="Photo Editor 照片" r:id="rId4" imgW="6047619" imgH="5020376" progId="">
                  <p:embed/>
                </p:oleObj>
              </mc:Choice>
              <mc:Fallback>
                <p:oleObj name="Photo Editor 照片" r:id="rId4" imgW="6047619" imgH="5020376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667000"/>
                        <a:ext cx="4838095" cy="40163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659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43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</a:t>
            </a:r>
            <a:r>
              <a:rPr lang="en-US" altLang="zh-CN" sz="2200" dirty="0">
                <a:cs typeface="Arial" charset="0"/>
              </a:rPr>
              <a:t>color balancing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84233"/>
              </p:ext>
            </p:extLst>
          </p:nvPr>
        </p:nvGraphicFramePr>
        <p:xfrm>
          <a:off x="1371600" y="2819400"/>
          <a:ext cx="689005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6" name="Photo Editor 照片" r:id="rId4" imgW="6047619" imgH="2943636" progId="">
                  <p:embed/>
                </p:oleObj>
              </mc:Choice>
              <mc:Fallback>
                <p:oleObj name="Photo Editor 照片" r:id="rId4" imgW="6047619" imgH="2943636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19400"/>
                        <a:ext cx="6890058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5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44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 Histogram processing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</a:pPr>
            <a:r>
              <a:rPr lang="en-US" altLang="zh-CN" sz="2200" i="1" dirty="0">
                <a:cs typeface="Arial" charset="0"/>
              </a:rPr>
              <a:t>Spread the color </a:t>
            </a:r>
            <a:r>
              <a:rPr lang="en-US" altLang="zh-CN" sz="2200" i="1" dirty="0">
                <a:solidFill>
                  <a:srgbClr val="CC3300"/>
                </a:solidFill>
                <a:cs typeface="Arial" charset="0"/>
              </a:rPr>
              <a:t>intensities</a:t>
            </a:r>
            <a:r>
              <a:rPr lang="en-US" altLang="zh-CN" sz="2200" i="1" dirty="0">
                <a:cs typeface="Arial" charset="0"/>
              </a:rPr>
              <a:t> uniformly, leaving the colors themselves (e.g. hues) unchanged!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922996"/>
            <a:ext cx="4890971" cy="393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16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45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Color image smoothing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>
                <a:cs typeface="Arial" charset="0"/>
              </a:rPr>
              <a:t>per-color-plane </a:t>
            </a:r>
            <a:r>
              <a:rPr lang="en-US" altLang="zh-CN" sz="2200" b="1" dirty="0" smtClean="0">
                <a:cs typeface="Arial" charset="0"/>
              </a:rPr>
              <a:t>basis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 smtClean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 smtClean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intensity component basis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 dirty="0">
              <a:cs typeface="Arial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952140"/>
              </p:ext>
            </p:extLst>
          </p:nvPr>
        </p:nvGraphicFramePr>
        <p:xfrm>
          <a:off x="1371600" y="3581400"/>
          <a:ext cx="2743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42" name="公式" r:id="rId4" imgW="2743200" imgH="850900" progId="Equation.3">
                  <p:embed/>
                </p:oleObj>
              </mc:Choice>
              <mc:Fallback>
                <p:oleObj name="公式" r:id="rId4" imgW="2743200" imgH="85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400"/>
                        <a:ext cx="2743200" cy="850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29257"/>
              </p:ext>
            </p:extLst>
          </p:nvPr>
        </p:nvGraphicFramePr>
        <p:xfrm>
          <a:off x="4648200" y="2819400"/>
          <a:ext cx="3098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43" name="公式" r:id="rId6" imgW="3098800" imgH="2641600" progId="Equation.3">
                  <p:embed/>
                </p:oleObj>
              </mc:Choice>
              <mc:Fallback>
                <p:oleObj name="公式" r:id="rId6" imgW="3098800" imgH="2641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819400"/>
                        <a:ext cx="3098800" cy="2641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46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r>
              <a:rPr lang="en-US" altLang="zh-CN" dirty="0"/>
              <a:t>Color image smoothing</a:t>
            </a:r>
            <a:r>
              <a:rPr lang="en-US" altLang="zh-CN" sz="3600" dirty="0">
                <a:solidFill>
                  <a:srgbClr val="CC3300"/>
                </a:solidFill>
              </a:rPr>
              <a:t> </a:t>
            </a:r>
          </a:p>
          <a:p>
            <a:endParaRPr lang="zh-CN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346000"/>
            <a:ext cx="5643428" cy="45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554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47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r>
              <a:rPr lang="en-US" altLang="zh-CN" dirty="0"/>
              <a:t>Color image smoothing</a:t>
            </a:r>
            <a:r>
              <a:rPr lang="en-US" altLang="zh-CN" sz="3600" dirty="0">
                <a:solidFill>
                  <a:srgbClr val="CC3300"/>
                </a:solidFill>
              </a:rPr>
              <a:t> </a:t>
            </a:r>
          </a:p>
          <a:p>
            <a:endParaRPr lang="zh-CN" alt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743200"/>
            <a:ext cx="6324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53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48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r>
              <a:rPr lang="en-US" altLang="zh-CN" dirty="0"/>
              <a:t>Color image smoothing</a:t>
            </a:r>
            <a:r>
              <a:rPr lang="en-US" altLang="zh-CN" sz="3600" dirty="0">
                <a:solidFill>
                  <a:srgbClr val="CC3300"/>
                </a:solidFill>
              </a:rPr>
              <a:t> </a:t>
            </a:r>
          </a:p>
          <a:p>
            <a:endParaRPr lang="zh-CN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95600"/>
            <a:ext cx="6294438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459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 5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Full-color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solidFill>
                  <a:srgbClr val="000000"/>
                </a:solidFill>
                <a:ea typeface="宋体"/>
              </a:rPr>
              <a:pPr algn="r" eaLnBrk="0" hangingPunct="0">
                <a:defRPr/>
              </a:pPr>
              <a:t>49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82771" y="1752600"/>
            <a:ext cx="6811879" cy="41148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Color image sharpening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cs typeface="Arial" charset="0"/>
              </a:rPr>
              <a:t> </a:t>
            </a:r>
            <a:r>
              <a:rPr lang="en-US" altLang="zh-CN" sz="2200" b="1" dirty="0" err="1">
                <a:cs typeface="Arial" charset="0"/>
              </a:rPr>
              <a:t>Laplacian</a:t>
            </a:r>
            <a:r>
              <a:rPr lang="en-US" altLang="zh-CN" sz="2200" b="1" dirty="0">
                <a:cs typeface="Arial" charset="0"/>
              </a:rPr>
              <a:t> of color vector:</a:t>
            </a:r>
          </a:p>
          <a:p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773616"/>
              </p:ext>
            </p:extLst>
          </p:nvPr>
        </p:nvGraphicFramePr>
        <p:xfrm>
          <a:off x="2743200" y="2667000"/>
          <a:ext cx="32385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3" name="公式" r:id="rId4" imgW="3238500" imgH="1397000" progId="Equation.3">
                  <p:embed/>
                </p:oleObj>
              </mc:Choice>
              <mc:Fallback>
                <p:oleObj name="公式" r:id="rId4" imgW="3238500" imgH="1397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667000"/>
                        <a:ext cx="3238500" cy="1397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51548" y="4036428"/>
            <a:ext cx="6316663" cy="284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31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162800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Contents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7560840" cy="4382665"/>
          </a:xfrm>
        </p:spPr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Color Fundamentals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Color Models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Convert Color to Grey 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Pseudocolor</a:t>
            </a:r>
            <a:r>
              <a:rPr lang="en-US" altLang="zh-CN" dirty="0" smtClean="0"/>
              <a:t> Image </a:t>
            </a:r>
            <a:r>
              <a:rPr lang="en-US" altLang="zh-CN" dirty="0"/>
              <a:t>Processing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(Convert Grey </a:t>
            </a:r>
            <a:r>
              <a:rPr lang="en-US" altLang="zh-CN" dirty="0"/>
              <a:t>to Color )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Full-color Image Processing</a:t>
            </a:r>
            <a:endParaRPr lang="en-US" altLang="zh-CN" dirty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Summary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5</a:t>
            </a:fld>
            <a:endParaRPr lang="en-US" altLang="zh-CN" sz="1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3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BB3F8-AC69-46BF-84C6-194DA2578B6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smtClean="0"/>
              <a:t>Summary</a:t>
            </a:r>
            <a:endParaRPr lang="en-US" altLang="zh-CN" smtClean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this lecture, we have learned</a:t>
            </a:r>
          </a:p>
          <a:p>
            <a:pPr marL="914400" lvl="1" indent="-514350"/>
            <a:r>
              <a:rPr lang="en-US" altLang="zh-CN" dirty="0" smtClean="0"/>
              <a:t>Color Fundamentals</a:t>
            </a:r>
          </a:p>
          <a:p>
            <a:pPr marL="914400" lvl="1" indent="-514350"/>
            <a:r>
              <a:rPr lang="en-US" altLang="zh-CN" dirty="0" smtClean="0"/>
              <a:t>Color Models</a:t>
            </a:r>
          </a:p>
          <a:p>
            <a:pPr marL="914400" lvl="1" indent="-514350"/>
            <a:r>
              <a:rPr lang="en-US" altLang="zh-CN" dirty="0" err="1" smtClean="0"/>
              <a:t>Pseudocolor</a:t>
            </a:r>
            <a:r>
              <a:rPr lang="en-US" altLang="zh-CN" dirty="0" smtClean="0"/>
              <a:t> Image Processing</a:t>
            </a:r>
          </a:p>
          <a:p>
            <a:pPr marL="914400" lvl="1" indent="-514350"/>
            <a:r>
              <a:rPr lang="en-US" altLang="zh-CN" dirty="0" smtClean="0"/>
              <a:t>Full Color Image Processing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0A85F380-B041-4A3C-AF47-64B634CD9745}" type="slidenum">
              <a:rPr lang="en-US" altLang="zh-CN" sz="1400" b="1">
                <a:solidFill>
                  <a:srgbClr val="000000"/>
                </a:solidFill>
                <a:latin typeface="Times New Roman" pitchFamily="18" charset="0"/>
                <a:ea typeface="宋体"/>
              </a:rPr>
              <a:pPr algn="r" eaLnBrk="0" hangingPunct="0">
                <a:defRPr/>
              </a:pPr>
              <a:t>50</a:t>
            </a:fld>
            <a:endParaRPr lang="en-US" altLang="zh-CN" sz="1400" b="1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Fundamentals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752600"/>
            <a:ext cx="7560840" cy="4546897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sz="2400" dirty="0"/>
              <a:t>The nature of light and colors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>
              <a:buFontTx/>
              <a:buChar char="–"/>
            </a:pPr>
            <a:r>
              <a:rPr lang="en-US" altLang="zh-CN" sz="2000" b="1" dirty="0">
                <a:cs typeface="Arial" charset="0"/>
              </a:rPr>
              <a:t>Light: from  violet to red</a:t>
            </a:r>
            <a:endParaRPr lang="en-US" altLang="zh-CN" sz="2000" i="1" dirty="0">
              <a:solidFill>
                <a:srgbClr val="CC3300"/>
              </a:solidFill>
              <a:cs typeface="Arial" charset="0"/>
            </a:endParaRPr>
          </a:p>
          <a:p>
            <a:pPr lvl="1">
              <a:buFontTx/>
              <a:buChar char="–"/>
            </a:pPr>
            <a:r>
              <a:rPr lang="en-US" altLang="zh-CN" sz="2000" dirty="0">
                <a:cs typeface="Arial" charset="0"/>
              </a:rPr>
              <a:t> </a:t>
            </a:r>
            <a:r>
              <a:rPr lang="en-US" altLang="zh-CN" sz="2000" b="1" dirty="0">
                <a:cs typeface="Arial" charset="0"/>
              </a:rPr>
              <a:t>Color spectrum – </a:t>
            </a:r>
            <a:r>
              <a:rPr lang="en-US" altLang="zh-CN" sz="2000" i="1" dirty="0">
                <a:cs typeface="Arial" charset="0"/>
              </a:rPr>
              <a:t>violet, blue, green, yellow, red</a:t>
            </a:r>
          </a:p>
          <a:p>
            <a:pPr lvl="1">
              <a:buFontTx/>
              <a:buChar char="–"/>
            </a:pPr>
            <a:endParaRPr lang="en-US" altLang="zh-CN" sz="2200" b="1" dirty="0">
              <a:cs typeface="Arial" charset="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6</a:t>
            </a:fld>
            <a:endParaRPr lang="en-US" altLang="zh-CN" sz="1400" dirty="0">
              <a:ea typeface="+mn-e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903537"/>
            <a:ext cx="5037138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5900" y="4959057"/>
            <a:ext cx="555625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4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Fundamentals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7560840" cy="4382665"/>
          </a:xfrm>
        </p:spPr>
        <p:txBody>
          <a:bodyPr/>
          <a:lstStyle/>
          <a:p>
            <a:r>
              <a:rPr lang="en-US" altLang="zh-CN" sz="2800" dirty="0" smtClean="0"/>
              <a:t>The </a:t>
            </a:r>
            <a:r>
              <a:rPr lang="en-US" altLang="zh-CN" sz="2800" dirty="0"/>
              <a:t>nature of light and colors (</a:t>
            </a:r>
            <a:r>
              <a:rPr lang="en-US" altLang="zh-CN" sz="2800" dirty="0" err="1"/>
              <a:t>Cnt’d</a:t>
            </a:r>
            <a:r>
              <a:rPr lang="en-US" altLang="zh-CN" sz="2800" dirty="0"/>
              <a:t>)</a:t>
            </a:r>
            <a:endParaRPr lang="en-US" altLang="zh-CN" sz="2800" b="1" u="sng" dirty="0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400" dirty="0">
                <a:cs typeface="Arial" charset="0"/>
              </a:rPr>
              <a:t> </a:t>
            </a:r>
            <a:r>
              <a:rPr lang="en-US" altLang="zh-CN" sz="2400" b="1" dirty="0">
                <a:cs typeface="Arial" charset="0"/>
              </a:rPr>
              <a:t>Quality of a chromatic light source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radiance (</a:t>
            </a:r>
            <a:r>
              <a:rPr lang="zh-CN" altLang="en-US" dirty="0">
                <a:latin typeface="Times New Roman" pitchFamily="18" charset="0"/>
                <a:cs typeface="Arial" charset="0"/>
              </a:rPr>
              <a:t>辐射度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energy flowed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luminance (</a:t>
            </a:r>
            <a:r>
              <a:rPr lang="zh-CN" altLang="en-US" dirty="0">
                <a:latin typeface="Times New Roman" pitchFamily="18" charset="0"/>
                <a:cs typeface="Arial" charset="0"/>
              </a:rPr>
              <a:t>光通量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energy received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brightness (</a:t>
            </a:r>
            <a:r>
              <a:rPr lang="zh-CN" altLang="en-US" dirty="0">
                <a:latin typeface="Times New Roman" pitchFamily="18" charset="0"/>
                <a:cs typeface="Arial" charset="0"/>
              </a:rPr>
              <a:t>亮度</a:t>
            </a:r>
            <a:r>
              <a:rPr lang="en-US" altLang="zh-CN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i="1" dirty="0">
                <a:latin typeface="Times New Roman" pitchFamily="18" charset="0"/>
                <a:cs typeface="Arial" charset="0"/>
              </a:rPr>
              <a:t>subjective descriptor of intensity</a:t>
            </a:r>
            <a:r>
              <a:rPr lang="en-US" altLang="zh-CN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400" dirty="0">
                <a:cs typeface="Arial" charset="0"/>
              </a:rPr>
              <a:t> </a:t>
            </a:r>
            <a:r>
              <a:rPr lang="en-US" altLang="zh-CN" sz="2400" b="1" dirty="0">
                <a:cs typeface="Arial" charset="0"/>
              </a:rPr>
              <a:t>Primary colors of </a:t>
            </a:r>
            <a:r>
              <a:rPr lang="en-US" altLang="zh-CN" sz="2400" b="1" dirty="0">
                <a:solidFill>
                  <a:srgbClr val="FF33CC"/>
                </a:solidFill>
                <a:cs typeface="Arial" charset="0"/>
              </a:rPr>
              <a:t>light</a:t>
            </a:r>
          </a:p>
          <a:p>
            <a:pPr lvl="2"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red (R), green (G), blue (B)</a:t>
            </a:r>
          </a:p>
          <a:p>
            <a:pPr lvl="2">
              <a:buFontTx/>
              <a:buChar char="•"/>
            </a:pPr>
            <a:r>
              <a:rPr lang="en-US" altLang="zh-CN" dirty="0">
                <a:latin typeface="Times New Roman" pitchFamily="18" charset="0"/>
                <a:cs typeface="Arial" charset="0"/>
              </a:rPr>
              <a:t> consistent with color perception of human eyes</a:t>
            </a:r>
          </a:p>
          <a:p>
            <a:pPr lvl="1"/>
            <a:r>
              <a:rPr lang="en-US" altLang="zh-CN" i="1" dirty="0">
                <a:solidFill>
                  <a:srgbClr val="CC3300"/>
                </a:solidFill>
                <a:cs typeface="Arial" charset="0"/>
              </a:rPr>
              <a:t>	Any color can be created by combing RGB? 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7</a:t>
            </a:fld>
            <a:endParaRPr lang="en-US" altLang="zh-CN" sz="1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68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Fundamentals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7560840" cy="4382665"/>
          </a:xfrm>
        </p:spPr>
        <p:txBody>
          <a:bodyPr/>
          <a:lstStyle/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 smtClean="0">
                <a:cs typeface="Arial" charset="0"/>
              </a:rPr>
              <a:t> Secondary colors of </a:t>
            </a:r>
            <a:r>
              <a:rPr lang="en-US" altLang="zh-CN" sz="2200" b="1" dirty="0" smtClean="0">
                <a:solidFill>
                  <a:srgbClr val="FF33CC"/>
                </a:solidFill>
                <a:cs typeface="Arial" charset="0"/>
              </a:rPr>
              <a:t>light</a:t>
            </a:r>
          </a:p>
          <a:p>
            <a:pPr lvl="2">
              <a:buFontTx/>
              <a:buChar char="•"/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magenta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品红、洋红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red+blue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),    cyan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（青色）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green+blue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), yellow 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red+green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Primary and secondary colors of </a:t>
            </a:r>
            <a:r>
              <a:rPr lang="en-US" altLang="zh-CN" sz="2200" b="1" dirty="0">
                <a:solidFill>
                  <a:srgbClr val="FF33CC"/>
                </a:solidFill>
                <a:cs typeface="Arial" charset="0"/>
              </a:rPr>
              <a:t>pigments</a:t>
            </a:r>
            <a:r>
              <a:rPr lang="en-US" altLang="zh-CN" sz="2200" b="1" dirty="0">
                <a:cs typeface="Arial" charset="0"/>
              </a:rPr>
              <a:t> (</a:t>
            </a:r>
            <a:r>
              <a:rPr lang="zh-CN" altLang="en-US" sz="2200" b="1" dirty="0">
                <a:cs typeface="Arial" charset="0"/>
              </a:rPr>
              <a:t>颜料</a:t>
            </a:r>
            <a:r>
              <a:rPr lang="en-US" altLang="zh-CN" sz="2200" b="1" dirty="0">
                <a:cs typeface="Arial" charset="0"/>
              </a:rPr>
              <a:t>)</a:t>
            </a:r>
          </a:p>
          <a:p>
            <a:pPr lvl="2"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primary : magenta, cyan, yellow </a:t>
            </a:r>
          </a:p>
          <a:p>
            <a:pPr lvl="2"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secondary : red (R), green (G), blue (B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)</a:t>
            </a:r>
            <a:endParaRPr lang="en-US" altLang="zh-CN" sz="2400" i="1" dirty="0">
              <a:solidFill>
                <a:srgbClr val="CC3300"/>
              </a:solidFill>
              <a:cs typeface="Arial" charset="0"/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cs typeface="Arial" charset="0"/>
              </a:rPr>
              <a:t> Difference between primary colors of </a:t>
            </a:r>
          </a:p>
          <a:p>
            <a:pPr lvl="2"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light : </a:t>
            </a:r>
          </a:p>
          <a:p>
            <a:pPr lvl="2"/>
            <a:r>
              <a:rPr lang="en-US" altLang="zh-CN" sz="2200" dirty="0">
                <a:latin typeface="Times New Roman" pitchFamily="18" charset="0"/>
                <a:cs typeface="Arial" charset="0"/>
              </a:rPr>
              <a:t> 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additive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nature, example: color TV</a:t>
            </a:r>
          </a:p>
          <a:p>
            <a:pPr lvl="2"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pigment :</a:t>
            </a:r>
          </a:p>
          <a:p>
            <a:pPr lvl="2"/>
            <a:r>
              <a:rPr lang="en-US" altLang="zh-CN" sz="2200" dirty="0">
                <a:latin typeface="Times New Roman" pitchFamily="18" charset="0"/>
                <a:cs typeface="Arial" charset="0"/>
              </a:rPr>
              <a:t> 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subtractive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nature, example: color printing</a:t>
            </a:r>
            <a:endParaRPr lang="en-US" altLang="zh-CN" sz="2800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8</a:t>
            </a:fld>
            <a:endParaRPr lang="en-US" altLang="zh-CN" sz="1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601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    1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Color Fundamentals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752600"/>
            <a:ext cx="7560840" cy="4546897"/>
          </a:xfrm>
        </p:spPr>
        <p:txBody>
          <a:bodyPr/>
          <a:lstStyle/>
          <a:p>
            <a:pPr marL="0" indent="0">
              <a:buNone/>
            </a:pPr>
            <a:endParaRPr lang="en-US" altLang="zh-CN" sz="2400" b="1" u="sng" dirty="0">
              <a:solidFill>
                <a:schemeClr val="hlink"/>
              </a:solidFill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9</a:t>
            </a:fld>
            <a:endParaRPr lang="en-US" altLang="zh-CN" sz="1400" dirty="0">
              <a:ea typeface="+mn-ea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6694" y="1806575"/>
            <a:ext cx="5113337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0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1345</Words>
  <Application>Microsoft Office PowerPoint</Application>
  <PresentationFormat>全屏显示(4:3)</PresentationFormat>
  <Paragraphs>369</Paragraphs>
  <Slides>50</Slides>
  <Notes>48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4" baseType="lpstr">
      <vt:lpstr>主题1</vt:lpstr>
      <vt:lpstr>1_主题1</vt:lpstr>
      <vt:lpstr>公式</vt:lpstr>
      <vt:lpstr>Photo Editor 照片</vt:lpstr>
      <vt:lpstr>Digital Image Processing</vt:lpstr>
      <vt:lpstr>Chapter 6 </vt:lpstr>
      <vt:lpstr>PowerPoint 演示文稿</vt:lpstr>
      <vt:lpstr>PowerPoint 演示文稿</vt:lpstr>
      <vt:lpstr>Contents</vt:lpstr>
      <vt:lpstr>    1、Color Fundamentals</vt:lpstr>
      <vt:lpstr>    1、Color Fundamentals</vt:lpstr>
      <vt:lpstr>      1、Color Fundamentals</vt:lpstr>
      <vt:lpstr>    1、Color Fundamentals</vt:lpstr>
      <vt:lpstr>    1、Color Fundamentals</vt:lpstr>
      <vt:lpstr>    1、Color Fundamentals</vt:lpstr>
      <vt:lpstr>    1、Color Fundamentals</vt:lpstr>
      <vt:lpstr>    1、Color Fundamentals</vt:lpstr>
      <vt:lpstr>    2、Color Models</vt:lpstr>
      <vt:lpstr>    2、Color Models</vt:lpstr>
      <vt:lpstr>    2、Color Models</vt:lpstr>
      <vt:lpstr>    2、Color Models</vt:lpstr>
      <vt:lpstr>    2、Color Models</vt:lpstr>
      <vt:lpstr>    2、Color Models</vt:lpstr>
      <vt:lpstr>    2、Color Models</vt:lpstr>
      <vt:lpstr>    2、Color Models</vt:lpstr>
      <vt:lpstr>    3、Convert Color to Grey</vt:lpstr>
      <vt:lpstr> 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4、Pseudocolor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 5、Full-color Image Processing</vt:lpstr>
      <vt:lpstr>Summary</vt:lpstr>
    </vt:vector>
  </TitlesOfParts>
  <Company>www.xunchi.com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xzyang</dc:creator>
  <cp:lastModifiedBy>NTKO</cp:lastModifiedBy>
  <cp:revision>1035</cp:revision>
  <dcterms:created xsi:type="dcterms:W3CDTF">2009-10-11T05:26:47Z</dcterms:created>
  <dcterms:modified xsi:type="dcterms:W3CDTF">2020-06-08T00:20:34Z</dcterms:modified>
</cp:coreProperties>
</file>